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1729383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Introdução às Tabelas Dinâmicas no Excel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6319599" y="3729038"/>
            <a:ext cx="7477601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As tabelas dinâmicas são uma ferramenta poderosa do Excel que permite analisar, resumir e visualizar grandes quantidades de dados de forma dinâmica e interativa. Este recurso é essencial para profissionais que lidam com análise de dados e relatórios. Ao dominar as tabelas dinâmicas, é possível criar relatórios complexos e gerar insights valiosos a partir de conjuntos extensos de informações.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6319599" y="6128028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219" y="6135648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786086" y="6111359"/>
            <a:ext cx="4837033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by Anthony Samuel Sobral de Freitas</a:t>
            </a:r>
            <a:endParaRPr lang="en-US" sz="2187" dirty="0"/>
          </a:p>
        </p:txBody>
      </p:sp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160264"/>
            <a:ext cx="918733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Importância das Tabelas Dinâmicas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236148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18580" y="2403158"/>
            <a:ext cx="12906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2437805"/>
            <a:ext cx="357842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Análise Avançada de Dados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2918222"/>
            <a:ext cx="38200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As tabelas dinâmicas desempenham um papel crucial na análise avançada de dados, permitindo extrair insights significativos e apoiar a tomada de decisões estratégicas.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597485" y="236148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754529" y="2403158"/>
            <a:ext cx="18573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6319599" y="2437805"/>
            <a:ext cx="328612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Otimização de Processos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6319599" y="2918222"/>
            <a:ext cx="3820001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Por meio das tabelas dinâmicas, é possível otimizar processos de análise e relatórios, agilizando a extração e apresentação de informações relevantes para a gestão.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833199" y="544639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86671" y="5488067"/>
            <a:ext cx="1930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1555313" y="5522714"/>
            <a:ext cx="322802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Capacitação Profissional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1555313" y="6003131"/>
            <a:ext cx="858428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O domínio das tabelas dinâmicas representa uma competência valorizada no mercado de trabalho, ampliando as oportunidades de atuação em áreas que demandam habilidades analíticas avançadas.</a:t>
            </a:r>
            <a:endParaRPr lang="en-US" sz="1750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039064"/>
            <a:ext cx="845141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Estrutura das Tabelas Dinâmicas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28886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Lista de Campos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3858220"/>
            <a:ext cx="5006221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As tabelas dinâmicas são compostas por uma lista de campos, que representam os cabeçalhos das colunas de uma planilha de origem. Esses campos podem ser arrastados e soltos em categorias como filtros, colunas, linhas e valores, de acordo com a análise desejada.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3806" y="3288863"/>
            <a:ext cx="378702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Design de Tabelas Dinâmicas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7593806" y="3858220"/>
            <a:ext cx="5006221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O design das tabelas dinâmicas permite personalizar a apresentação dos dados de acordo com as preferências do usuário. É possível alterar o estilo, o layout e as opções de formatação para garantir que o relatório final atenda aos requisitos estéticos e funcionais.</a:t>
            </a:r>
            <a:endParaRPr lang="en-US" sz="1750" dirty="0"/>
          </a:p>
        </p:txBody>
      </p:sp>
      <p:pic>
        <p:nvPicPr>
          <p:cNvPr id="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9970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520678" y="2436852"/>
            <a:ext cx="6137434" cy="4992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931"/>
              </a:lnSpc>
              <a:buNone/>
            </a:pPr>
            <a:r>
              <a:rPr lang="en-US" sz="314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Ferramentas de Tabela Dinâmica</a:t>
            </a:r>
            <a:endParaRPr lang="en-US" sz="3145" dirty="0"/>
          </a:p>
        </p:txBody>
      </p:sp>
      <p:sp>
        <p:nvSpPr>
          <p:cNvPr id="6" name="Shape 2"/>
          <p:cNvSpPr/>
          <p:nvPr/>
        </p:nvSpPr>
        <p:spPr>
          <a:xfrm>
            <a:off x="3744278" y="3175635"/>
            <a:ext cx="31909" cy="4614148"/>
          </a:xfrm>
          <a:prstGeom prst="roundRect">
            <a:avLst>
              <a:gd name="adj" fmla="val 225318"/>
            </a:avLst>
          </a:prstGeom>
          <a:solidFill>
            <a:srgbClr val="C9CACE"/>
          </a:solidFill>
          <a:ln/>
        </p:spPr>
      </p:sp>
      <p:sp>
        <p:nvSpPr>
          <p:cNvPr id="7" name="Shape 3"/>
          <p:cNvSpPr/>
          <p:nvPr/>
        </p:nvSpPr>
        <p:spPr>
          <a:xfrm>
            <a:off x="3939957" y="3464123"/>
            <a:ext cx="559118" cy="31909"/>
          </a:xfrm>
          <a:prstGeom prst="roundRect">
            <a:avLst>
              <a:gd name="adj" fmla="val 225318"/>
            </a:avLst>
          </a:prstGeom>
          <a:solidFill>
            <a:srgbClr val="C9CACE"/>
          </a:solidFill>
          <a:ln/>
        </p:spPr>
      </p:sp>
      <p:sp>
        <p:nvSpPr>
          <p:cNvPr id="8" name="Shape 4"/>
          <p:cNvSpPr/>
          <p:nvPr/>
        </p:nvSpPr>
        <p:spPr>
          <a:xfrm>
            <a:off x="3580507" y="3300412"/>
            <a:ext cx="359450" cy="359450"/>
          </a:xfrm>
          <a:prstGeom prst="roundRect">
            <a:avLst>
              <a:gd name="adj" fmla="val 20002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3713857" y="3330297"/>
            <a:ext cx="92750" cy="2995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59"/>
              </a:lnSpc>
              <a:buNone/>
            </a:pPr>
            <a:r>
              <a:rPr lang="en-US" sz="18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</a:t>
            </a:r>
            <a:endParaRPr lang="en-US" sz="1887" dirty="0"/>
          </a:p>
        </p:txBody>
      </p:sp>
      <p:sp>
        <p:nvSpPr>
          <p:cNvPr id="10" name="Text 6"/>
          <p:cNvSpPr/>
          <p:nvPr/>
        </p:nvSpPr>
        <p:spPr>
          <a:xfrm>
            <a:off x="4638913" y="3335298"/>
            <a:ext cx="2344341" cy="2495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66"/>
              </a:lnSpc>
              <a:buNone/>
            </a:pPr>
            <a:r>
              <a:rPr lang="en-US" sz="157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Nomear Tabela Dinâmica</a:t>
            </a:r>
            <a:endParaRPr lang="en-US" sz="1573" dirty="0"/>
          </a:p>
        </p:txBody>
      </p:sp>
      <p:sp>
        <p:nvSpPr>
          <p:cNvPr id="11" name="Text 7"/>
          <p:cNvSpPr/>
          <p:nvPr/>
        </p:nvSpPr>
        <p:spPr>
          <a:xfrm>
            <a:off x="4638913" y="3680698"/>
            <a:ext cx="6470809" cy="7668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013"/>
              </a:lnSpc>
              <a:buNone/>
            </a:pPr>
            <a:r>
              <a:rPr lang="en-US" sz="1258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Dar nomes significativos às tabelas dinâmicas facilita a sua identificação e uso em fórmulas e referências dentro do Excel. É uma prática recomendada para organizar e gerenciar várias tabelas dinâmicas em uma planilha.</a:t>
            </a:r>
            <a:endParaRPr lang="en-US" sz="1258" dirty="0"/>
          </a:p>
        </p:txBody>
      </p:sp>
      <p:sp>
        <p:nvSpPr>
          <p:cNvPr id="12" name="Shape 8"/>
          <p:cNvSpPr/>
          <p:nvPr/>
        </p:nvSpPr>
        <p:spPr>
          <a:xfrm>
            <a:off x="3939957" y="5055394"/>
            <a:ext cx="559118" cy="31909"/>
          </a:xfrm>
          <a:prstGeom prst="roundRect">
            <a:avLst>
              <a:gd name="adj" fmla="val 225318"/>
            </a:avLst>
          </a:prstGeom>
          <a:solidFill>
            <a:srgbClr val="C9CACE"/>
          </a:solidFill>
          <a:ln/>
        </p:spPr>
      </p:sp>
      <p:sp>
        <p:nvSpPr>
          <p:cNvPr id="13" name="Shape 9"/>
          <p:cNvSpPr/>
          <p:nvPr/>
        </p:nvSpPr>
        <p:spPr>
          <a:xfrm>
            <a:off x="3580507" y="4891683"/>
            <a:ext cx="359450" cy="359450"/>
          </a:xfrm>
          <a:prstGeom prst="roundRect">
            <a:avLst>
              <a:gd name="adj" fmla="val 20002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3693497" y="4921568"/>
            <a:ext cx="133469" cy="2995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59"/>
              </a:lnSpc>
              <a:buNone/>
            </a:pPr>
            <a:r>
              <a:rPr lang="en-US" sz="18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</a:t>
            </a:r>
            <a:endParaRPr lang="en-US" sz="1887" dirty="0"/>
          </a:p>
        </p:txBody>
      </p:sp>
      <p:sp>
        <p:nvSpPr>
          <p:cNvPr id="15" name="Text 11"/>
          <p:cNvSpPr/>
          <p:nvPr/>
        </p:nvSpPr>
        <p:spPr>
          <a:xfrm>
            <a:off x="4638913" y="4926568"/>
            <a:ext cx="2389584" cy="2495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66"/>
              </a:lnSpc>
              <a:buNone/>
            </a:pPr>
            <a:r>
              <a:rPr lang="en-US" sz="157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Configurações do Campo</a:t>
            </a:r>
            <a:endParaRPr lang="en-US" sz="1573" dirty="0"/>
          </a:p>
        </p:txBody>
      </p:sp>
      <p:sp>
        <p:nvSpPr>
          <p:cNvPr id="16" name="Text 12"/>
          <p:cNvSpPr/>
          <p:nvPr/>
        </p:nvSpPr>
        <p:spPr>
          <a:xfrm>
            <a:off x="4638913" y="5271968"/>
            <a:ext cx="6470809" cy="7668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013"/>
              </a:lnSpc>
              <a:buNone/>
            </a:pPr>
            <a:r>
              <a:rPr lang="en-US" sz="1258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Ajustar as configurações de campo permite definir o resumo de valores das tabelas dinâmicas e personalizar o formato das informações apresentadas. É essencial para controlar a maneira como os dados são resumidos e exibidos no relatório.</a:t>
            </a:r>
            <a:endParaRPr lang="en-US" sz="1258" dirty="0"/>
          </a:p>
        </p:txBody>
      </p:sp>
      <p:sp>
        <p:nvSpPr>
          <p:cNvPr id="17" name="Shape 13"/>
          <p:cNvSpPr/>
          <p:nvPr/>
        </p:nvSpPr>
        <p:spPr>
          <a:xfrm>
            <a:off x="3939957" y="6646664"/>
            <a:ext cx="559118" cy="31909"/>
          </a:xfrm>
          <a:prstGeom prst="roundRect">
            <a:avLst>
              <a:gd name="adj" fmla="val 225318"/>
            </a:avLst>
          </a:prstGeom>
          <a:solidFill>
            <a:srgbClr val="C9CACE"/>
          </a:solidFill>
          <a:ln/>
        </p:spPr>
      </p:sp>
      <p:sp>
        <p:nvSpPr>
          <p:cNvPr id="18" name="Shape 14"/>
          <p:cNvSpPr/>
          <p:nvPr/>
        </p:nvSpPr>
        <p:spPr>
          <a:xfrm>
            <a:off x="3580507" y="6482953"/>
            <a:ext cx="359450" cy="359450"/>
          </a:xfrm>
          <a:prstGeom prst="roundRect">
            <a:avLst>
              <a:gd name="adj" fmla="val 20002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3690878" y="6512838"/>
            <a:ext cx="138708" cy="2995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59"/>
              </a:lnSpc>
              <a:buNone/>
            </a:pPr>
            <a:r>
              <a:rPr lang="en-US" sz="18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3</a:t>
            </a:r>
            <a:endParaRPr lang="en-US" sz="1887" dirty="0"/>
          </a:p>
        </p:txBody>
      </p:sp>
      <p:sp>
        <p:nvSpPr>
          <p:cNvPr id="20" name="Text 16"/>
          <p:cNvSpPr/>
          <p:nvPr/>
        </p:nvSpPr>
        <p:spPr>
          <a:xfrm>
            <a:off x="4638913" y="6517838"/>
            <a:ext cx="2860596" cy="2495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66"/>
              </a:lnSpc>
              <a:buNone/>
            </a:pPr>
            <a:r>
              <a:rPr lang="en-US" sz="157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Inserir Segmentação de Dados</a:t>
            </a:r>
            <a:endParaRPr lang="en-US" sz="1573" dirty="0"/>
          </a:p>
        </p:txBody>
      </p:sp>
      <p:sp>
        <p:nvSpPr>
          <p:cNvPr id="21" name="Text 17"/>
          <p:cNvSpPr/>
          <p:nvPr/>
        </p:nvSpPr>
        <p:spPr>
          <a:xfrm>
            <a:off x="4638913" y="6863239"/>
            <a:ext cx="6470809" cy="7668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013"/>
              </a:lnSpc>
              <a:buNone/>
            </a:pPr>
            <a:r>
              <a:rPr lang="en-US" sz="1258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 segmentação de dados oferece um método interativo para filtrar dados em tabelas dinâmicas. Essa ferramenta permite selecionar facilmente os dados desejados, tornando a análise mais dinâmica e visualmente intuitiva.</a:t>
            </a:r>
            <a:endParaRPr lang="en-US" sz="1258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644729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Atualização e Alteração de Fonte de Dados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54032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676180" y="3581995"/>
            <a:ext cx="12906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5212913" y="36166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Atualização Regular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5212913" y="4097060"/>
            <a:ext cx="3820001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Manter a fonte de dados atualizada é fundamental para garantir que as tabelas dinâmicas forneçam informações precisas e relevantes. É importante atualizar regularmente os dados para refletir as mudanças nos conjuntos de informações.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9255085" y="354032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412129" y="3581995"/>
            <a:ext cx="18573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9977199" y="3616643"/>
            <a:ext cx="340578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Gestão de Fonte de Dados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9977199" y="4097060"/>
            <a:ext cx="3820001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É crucial gerenciar as fontes de dados vinculadas às tabelas dinâmicas. Isso inclui alterar a origem dos dados e ajustar as conexões para garantir que as tabelas dinâmicas permaneçam precisas e atualizadas.</a:t>
            </a:r>
            <a:endParaRPr lang="en-US" sz="1750" dirty="0"/>
          </a:p>
        </p:txBody>
      </p:sp>
      <p:pic>
        <p:nvPicPr>
          <p:cNvPr id="14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728073"/>
            <a:ext cx="738330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Ações e Recursos Adicionais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2866787"/>
            <a:ext cx="444341" cy="4443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353329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Excel Avançado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4013716"/>
            <a:ext cx="3295888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O domínio das tabelas dinâmicas é um elemento-chave do Excel avançado, que habilita profissionais a realizar análises complexas e apresentar insights de maneira eficaz.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137" y="2866787"/>
            <a:ext cx="444341" cy="44434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353329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Análise de Dados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4013716"/>
            <a:ext cx="329600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As tabelas dinâmicas desempenham um papel essencial na análise de dados, permitindo a visualização e síntese eficaz de informações complexas.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2866787"/>
            <a:ext cx="444341" cy="44434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353329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Fluxo de Trabalho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4013716"/>
            <a:ext cx="329600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O processo de criação e personalização de tabelas dinâmicas faz parte do fluxo de trabalho essencial para profissionais de análise de dados e relatórios.</a:t>
            </a:r>
            <a:endParaRPr lang="en-US" sz="1750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891189"/>
            <a:ext cx="830532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Inserção de Campos Calculados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2918817"/>
            <a:ext cx="4542115" cy="3419594"/>
          </a:xfrm>
          <a:prstGeom prst="roundRect">
            <a:avLst>
              <a:gd name="adj" fmla="val 2924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62990" y="3148608"/>
            <a:ext cx="408253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Utilização Avançada de Fórmulas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1062990" y="3976211"/>
            <a:ext cx="4082534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 inclusão de campos calculados permite aplicar fórmulas personalizadas e avançadas para derivar novos conjuntos de informações a partir dos dados existentes nas tabelas dinâmicas.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597485" y="2918817"/>
            <a:ext cx="4542115" cy="3419594"/>
          </a:xfrm>
          <a:prstGeom prst="roundRect">
            <a:avLst>
              <a:gd name="adj" fmla="val 2924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827276" y="3148608"/>
            <a:ext cx="354044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Automatização de Cálculos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5827276" y="3629025"/>
            <a:ext cx="4082534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Os campos calculados automatizam tarefas de análise complexas, facilitando a geração de indicadores e métricas específicas a partir dos dados disponíveis nas tabelas dinâmicas.</a:t>
            </a:r>
            <a:endParaRPr lang="en-US" sz="1750" dirty="0"/>
          </a:p>
        </p:txBody>
      </p:sp>
      <p:pic>
        <p:nvPicPr>
          <p:cNvPr id="1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06680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Definição de Metas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316605"/>
            <a:ext cx="5110520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5249"/>
              </a:lnSpc>
              <a:buNone/>
            </a:pPr>
            <a:r>
              <a:rPr lang="en-US" sz="5249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3204448" y="426077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Definição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4741188"/>
            <a:ext cx="511052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Estabelecer metas claras e mensuráveis é fundamental para direcionar o foco da análise e mensurar o progresso alcançado por meio das tabelas dinâmicas.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481768" y="3316605"/>
            <a:ext cx="5110639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5249"/>
              </a:lnSpc>
              <a:buNone/>
            </a:pPr>
            <a:r>
              <a:rPr lang="en-US" sz="5249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</a:t>
            </a:r>
            <a:endParaRPr lang="en-US" sz="5249" dirty="0"/>
          </a:p>
        </p:txBody>
      </p:sp>
      <p:sp>
        <p:nvSpPr>
          <p:cNvPr id="9" name="Text 6"/>
          <p:cNvSpPr/>
          <p:nvPr/>
        </p:nvSpPr>
        <p:spPr>
          <a:xfrm>
            <a:off x="8411289" y="4260771"/>
            <a:ext cx="325159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Alinhamento Estratégico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481768" y="4741188"/>
            <a:ext cx="5110639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 definição de metas alinhadas com os objetivos estratégicos da organização garante que as tabelas dinâmicas contribuam para a tomada de decisões fundamentadas.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81022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Curso e Aprendizado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1948934"/>
            <a:ext cx="3518059" cy="88868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60163" y="3170873"/>
            <a:ext cx="286595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Educação Continuada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260163" y="3651290"/>
            <a:ext cx="3073718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Investir em cursos e recursos de aprendizado contínuo é essencial para dominar as funcionalidades avançadas das tabelas dinâmicas e aprimorar habilidades analíticas.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052" y="1948934"/>
            <a:ext cx="3518178" cy="88868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78222" y="3170873"/>
            <a:ext cx="307383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Exploração de Recursos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778222" y="3998476"/>
            <a:ext cx="3073837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Explorar tutoriais online, materiais educativos e comunidades de aprendizado permite ampliar o conhecimento e aprofundar a compreensão sobre o uso eficaz das tabelas dinâmicas.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4229" y="1948934"/>
            <a:ext cx="3518178" cy="88868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3170873"/>
            <a:ext cx="307383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Capacitação Profissional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3998476"/>
            <a:ext cx="3073837" cy="31986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 capacitação profissional em Excel e análise de dados é essencial para o desenvolvimento de competências relevantes para o mercado de trabalho e para atuação em cargos que demandam habilidades analíticas avançadas.</a:t>
            </a:r>
            <a:endParaRPr lang="en-US" sz="1750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2242423"/>
            <a:ext cx="923127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Compartilhamento e Apresentação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270052"/>
            <a:ext cx="4542115" cy="2717006"/>
          </a:xfrm>
          <a:prstGeom prst="roundRect">
            <a:avLst>
              <a:gd name="adj" fmla="val 3680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720590" y="349984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Apresentação Visual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4720590" y="3980259"/>
            <a:ext cx="4082534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O compartilhamento de relatórios e análises por meio de tabelas dinâmicas permite apresentar dados de maneira visualmente impactante e de fácil compreensão.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9255085" y="3270052"/>
            <a:ext cx="4542115" cy="2717006"/>
          </a:xfrm>
          <a:prstGeom prst="roundRect">
            <a:avLst>
              <a:gd name="adj" fmla="val 3680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9484876" y="349984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Colaboração Efetiva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9484876" y="3980259"/>
            <a:ext cx="4082534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As tabelas dinâmicas facilitam a colaboração e a troca de informações entre equipes, proporcionando insights valiosos para a tomada de decisões em grupo.</a:t>
            </a:r>
            <a:endParaRPr lang="en-US" sz="1750" dirty="0"/>
          </a:p>
        </p:txBody>
      </p:sp>
      <p:pic>
        <p:nvPicPr>
          <p:cNvPr id="1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2024-03-13T23:57:56Z</dcterms:created>
  <dcterms:modified xsi:type="dcterms:W3CDTF">2024-03-13T23:57:56Z</dcterms:modified>
</cp:coreProperties>
</file>